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20"/>
  </p:notesMasterIdLst>
  <p:handoutMasterIdLst>
    <p:handoutMasterId r:id="rId21"/>
  </p:handoutMasterIdLst>
  <p:sldIdLst>
    <p:sldId id="256" r:id="rId4"/>
    <p:sldId id="257" r:id="rId5"/>
    <p:sldId id="258" r:id="rId6"/>
    <p:sldId id="260" r:id="rId7"/>
    <p:sldId id="274" r:id="rId8"/>
    <p:sldId id="262" r:id="rId9"/>
    <p:sldId id="264" r:id="rId10"/>
    <p:sldId id="278" r:id="rId11"/>
    <p:sldId id="277" r:id="rId12"/>
    <p:sldId id="266" r:id="rId13"/>
    <p:sldId id="268" r:id="rId14"/>
    <p:sldId id="270" r:id="rId15"/>
    <p:sldId id="276" r:id="rId16"/>
    <p:sldId id="279" r:id="rId17"/>
    <p:sldId id="280" r:id="rId18"/>
    <p:sldId id="28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94626"/>
  </p:normalViewPr>
  <p:slideViewPr>
    <p:cSldViewPr snapToGrid="0" snapToObjects="1">
      <p:cViewPr varScale="1">
        <p:scale>
          <a:sx n="161" d="100"/>
          <a:sy n="161" d="100"/>
        </p:scale>
        <p:origin x="520" y="19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2/14/22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2/14/22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February 14, 2022</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026" y="4835992"/>
            <a:ext cx="1213734" cy="295620"/>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
        <p:nvSpPr>
          <p:cNvPr id="9" name="Subtitle 1"/>
          <p:cNvSpPr txBox="1">
            <a:spLocks/>
          </p:cNvSpPr>
          <p:nvPr userDrawn="1"/>
        </p:nvSpPr>
        <p:spPr>
          <a:xfrm>
            <a:off x="-56474" y="4886487"/>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026" y="4841684"/>
            <a:ext cx="1213734" cy="295620"/>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surveymonkey.com/r/THRR6FY" TargetMode="External"/><Relationship Id="rId2" Type="http://schemas.openxmlformats.org/officeDocument/2006/relationships/hyperlink" Target="https://www.surveymonkey.com/r/T6TQL5V"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ungsrus.org/long-haul-covid-19/"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dirty="0"/>
              <a:t>Covid Long Haulers Needs Assessment</a:t>
            </a:r>
          </a:p>
        </p:txBody>
      </p:sp>
      <p:sp>
        <p:nvSpPr>
          <p:cNvPr id="3" name="Text Placeholder 2"/>
          <p:cNvSpPr>
            <a:spLocks noGrp="1"/>
          </p:cNvSpPr>
          <p:nvPr>
            <p:ph type="body" sz="quarter" idx="12"/>
          </p:nvPr>
        </p:nvSpPr>
        <p:spPr>
          <a:xfrm>
            <a:off x="330446" y="3729339"/>
            <a:ext cx="8462680" cy="964368"/>
          </a:xfrm>
        </p:spPr>
        <p:txBody>
          <a:bodyPr>
            <a:normAutofit/>
          </a:bodyPr>
          <a:lstStyle/>
          <a:p>
            <a:r>
              <a:rPr lang="en-US" dirty="0"/>
              <a:t>Breathe California </a:t>
            </a:r>
          </a:p>
          <a:p>
            <a:r>
              <a:rPr lang="en-US" dirty="0"/>
              <a:t>English version : </a:t>
            </a:r>
            <a:r>
              <a:rPr lang="en-US" dirty="0">
                <a:hlinkClick r:id="rId2" tooltip="https://www.surveymonkey.com/r/T6TQL5V"/>
              </a:rPr>
              <a:t>https://www.surveymonkey.com/r/T6TQL5V</a:t>
            </a:r>
            <a:endParaRPr lang="en-US" dirty="0"/>
          </a:p>
          <a:p>
            <a:r>
              <a:rPr lang="en-US" dirty="0"/>
              <a:t>Spanish version: </a:t>
            </a:r>
            <a:r>
              <a:rPr lang="en-US" dirty="0">
                <a:hlinkClick r:id="rId3" tooltip="https://es.surveymonkey.com/r/THRR6FY"/>
              </a:rPr>
              <a:t>https://es.surveymonkey.com/r/THRR6FY</a:t>
            </a:r>
            <a:endParaRPr lang="en-US" dirty="0"/>
          </a:p>
          <a:p>
            <a:endParaRPr lang="en-US" dirty="0"/>
          </a:p>
        </p:txBody>
      </p:sp>
      <p:pic>
        <p:nvPicPr>
          <p:cNvPr id="4" name="Picture 2">
            <a:extLst>
              <a:ext uri="{FF2B5EF4-FFF2-40B4-BE49-F238E27FC236}">
                <a16:creationId xmlns:a16="http://schemas.microsoft.com/office/drawing/2014/main" id="{8BEE74AD-E507-CA4A-8EC0-D9A477E21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753" y="0"/>
            <a:ext cx="3365247" cy="964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467035"/>
            <a:ext cx="8517876" cy="257617"/>
          </a:xfrm>
        </p:spPr>
        <p:txBody>
          <a:bodyPr>
            <a:normAutofit fontScale="90000"/>
          </a:bodyPr>
          <a:lstStyle/>
          <a:p>
            <a:r>
              <a:rPr dirty="0"/>
              <a:t>Q5: Do you think a Breathe California webpage that provides local resources and information related to COVID Long Haulers would be helpful?</a:t>
            </a:r>
          </a:p>
        </p:txBody>
      </p:sp>
      <p:sp>
        <p:nvSpPr>
          <p:cNvPr id="3" name="Content Placeholder 2"/>
          <p:cNvSpPr>
            <a:spLocks noGrp="1"/>
          </p:cNvSpPr>
          <p:nvPr>
            <p:ph idx="1"/>
          </p:nvPr>
        </p:nvSpPr>
        <p:spPr>
          <a:xfrm>
            <a:off x="115136" y="731804"/>
            <a:ext cx="5332506" cy="249144"/>
          </a:xfrm>
        </p:spPr>
        <p:txBody>
          <a:bodyPr/>
          <a:lstStyle/>
          <a:p>
            <a:r>
              <a:rPr dirty="0"/>
              <a:t>Answered: 63    Skipped: 3</a:t>
            </a:r>
          </a:p>
        </p:txBody>
      </p:sp>
      <p:pic>
        <p:nvPicPr>
          <p:cNvPr id="4" name="Picture 3" descr="chart6680030590.png"/>
          <p:cNvPicPr>
            <a:picLocks noChangeAspect="1"/>
          </p:cNvPicPr>
          <p:nvPr/>
        </p:nvPicPr>
        <p:blipFill>
          <a:blip r:embed="rId2"/>
          <a:stretch>
            <a:fillRect/>
          </a:stretch>
        </p:blipFill>
        <p:spPr>
          <a:xfrm>
            <a:off x="115136" y="1107452"/>
            <a:ext cx="6838689" cy="35690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0"/>
            <a:ext cx="8229600" cy="800513"/>
          </a:xfrm>
        </p:spPr>
        <p:txBody>
          <a:bodyPr>
            <a:normAutofit/>
          </a:bodyPr>
          <a:lstStyle/>
          <a:p>
            <a:r>
              <a:rPr dirty="0"/>
              <a:t>Q6: Would you visit this webpage to learn more about COVID Long Haulers and potential ways to treat long-term symptoms?</a:t>
            </a:r>
          </a:p>
        </p:txBody>
      </p:sp>
      <p:sp>
        <p:nvSpPr>
          <p:cNvPr id="3" name="Content Placeholder 2"/>
          <p:cNvSpPr>
            <a:spLocks noGrp="1"/>
          </p:cNvSpPr>
          <p:nvPr>
            <p:ph idx="1"/>
          </p:nvPr>
        </p:nvSpPr>
        <p:spPr>
          <a:xfrm>
            <a:off x="115136" y="800514"/>
            <a:ext cx="5332506" cy="249144"/>
          </a:xfrm>
        </p:spPr>
        <p:txBody>
          <a:bodyPr/>
          <a:lstStyle/>
          <a:p>
            <a:r>
              <a:rPr dirty="0"/>
              <a:t>Answered: 63    Skipped: 3</a:t>
            </a:r>
          </a:p>
        </p:txBody>
      </p:sp>
      <p:pic>
        <p:nvPicPr>
          <p:cNvPr id="4" name="Picture 3" descr="chart6680035160.png"/>
          <p:cNvPicPr>
            <a:picLocks noChangeAspect="1"/>
          </p:cNvPicPr>
          <p:nvPr/>
        </p:nvPicPr>
        <p:blipFill>
          <a:blip r:embed="rId2"/>
          <a:stretch>
            <a:fillRect/>
          </a:stretch>
        </p:blipFill>
        <p:spPr>
          <a:xfrm>
            <a:off x="115136" y="1159102"/>
            <a:ext cx="6838689" cy="35690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Do you think this webinar would be helpful for people experiencing COVID long haul symptoms?</a:t>
            </a:r>
          </a:p>
        </p:txBody>
      </p:sp>
      <p:sp>
        <p:nvSpPr>
          <p:cNvPr id="3" name="Content Placeholder 2"/>
          <p:cNvSpPr>
            <a:spLocks noGrp="1"/>
          </p:cNvSpPr>
          <p:nvPr>
            <p:ph idx="1"/>
          </p:nvPr>
        </p:nvSpPr>
        <p:spPr/>
        <p:txBody>
          <a:bodyPr/>
          <a:lstStyle/>
          <a:p>
            <a:r>
              <a:t>Answered: 63    Skipped: 3</a:t>
            </a:r>
          </a:p>
        </p:txBody>
      </p:sp>
      <p:pic>
        <p:nvPicPr>
          <p:cNvPr id="4" name="Picture 3" descr="chart6680096980.png"/>
          <p:cNvPicPr>
            <a:picLocks noChangeAspect="1"/>
          </p:cNvPicPr>
          <p:nvPr/>
        </p:nvPicPr>
        <p:blipFill>
          <a:blip r:embed="rId2"/>
          <a:stretch>
            <a:fillRect/>
          </a:stretch>
        </p:blipFill>
        <p:spPr>
          <a:xfrm>
            <a:off x="115136" y="1166200"/>
            <a:ext cx="6838689" cy="35690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0479-D70C-E749-AB67-13AF9597093E}"/>
              </a:ext>
            </a:extLst>
          </p:cNvPr>
          <p:cNvSpPr>
            <a:spLocks noGrp="1"/>
          </p:cNvSpPr>
          <p:nvPr>
            <p:ph type="title"/>
          </p:nvPr>
        </p:nvSpPr>
        <p:spPr>
          <a:xfrm>
            <a:off x="115136" y="259976"/>
            <a:ext cx="8229600" cy="464677"/>
          </a:xfrm>
        </p:spPr>
        <p:txBody>
          <a:bodyPr>
            <a:normAutofit/>
          </a:bodyPr>
          <a:lstStyle/>
          <a:p>
            <a:r>
              <a:rPr lang="en-US" dirty="0"/>
              <a:t>Resource Questions Summary</a:t>
            </a:r>
          </a:p>
        </p:txBody>
      </p:sp>
      <p:sp>
        <p:nvSpPr>
          <p:cNvPr id="3" name="TextBox 2">
            <a:extLst>
              <a:ext uri="{FF2B5EF4-FFF2-40B4-BE49-F238E27FC236}">
                <a16:creationId xmlns:a16="http://schemas.microsoft.com/office/drawing/2014/main" id="{3A12A1BB-24CD-794D-B88B-E82AE4769B5A}"/>
              </a:ext>
            </a:extLst>
          </p:cNvPr>
          <p:cNvSpPr txBox="1"/>
          <p:nvPr/>
        </p:nvSpPr>
        <p:spPr>
          <a:xfrm>
            <a:off x="263937" y="954219"/>
            <a:ext cx="8080799" cy="3785652"/>
          </a:xfrm>
          <a:prstGeom prst="rect">
            <a:avLst/>
          </a:prstGeom>
          <a:noFill/>
        </p:spPr>
        <p:txBody>
          <a:bodyPr wrap="square" rtlCol="0">
            <a:spAutoFit/>
          </a:bodyPr>
          <a:lstStyle/>
          <a:p>
            <a:r>
              <a:rPr lang="en-US" sz="2400" dirty="0"/>
              <a:t>70% of respondents said that a Breathe California webpage with Long COVID information and resources would be helpful, and that they would visit this website to learn more about Long COVID.</a:t>
            </a:r>
          </a:p>
          <a:p>
            <a:endParaRPr lang="en-US" sz="2400" dirty="0"/>
          </a:p>
          <a:p>
            <a:r>
              <a:rPr lang="en-US" sz="2400" dirty="0"/>
              <a:t>62% of people responded that a webinar with healthcare professionals to present information and answer questions about long COVID would be helpful for those facing long COVID symptoms, but far fewer would personally attend. </a:t>
            </a:r>
          </a:p>
          <a:p>
            <a:r>
              <a:rPr lang="en-US" sz="2400" dirty="0"/>
              <a:t>  </a:t>
            </a:r>
          </a:p>
        </p:txBody>
      </p:sp>
      <p:pic>
        <p:nvPicPr>
          <p:cNvPr id="4" name="Picture 2">
            <a:extLst>
              <a:ext uri="{FF2B5EF4-FFF2-40B4-BE49-F238E27FC236}">
                <a16:creationId xmlns:a16="http://schemas.microsoft.com/office/drawing/2014/main" id="{052CAE52-0C3E-8F46-B5E3-FA6C92009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565" y="59412"/>
            <a:ext cx="2429435" cy="6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63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F21D-1E40-0840-A256-20F7FB5CB378}"/>
              </a:ext>
            </a:extLst>
          </p:cNvPr>
          <p:cNvSpPr>
            <a:spLocks noGrp="1"/>
          </p:cNvSpPr>
          <p:nvPr>
            <p:ph type="title"/>
          </p:nvPr>
        </p:nvSpPr>
        <p:spPr/>
        <p:txBody>
          <a:bodyPr>
            <a:noAutofit/>
          </a:bodyPr>
          <a:lstStyle/>
          <a:p>
            <a:r>
              <a:rPr lang="en-US" dirty="0"/>
              <a:t>Final Findings</a:t>
            </a:r>
          </a:p>
        </p:txBody>
      </p:sp>
      <p:sp>
        <p:nvSpPr>
          <p:cNvPr id="3" name="Text Placeholder 2">
            <a:extLst>
              <a:ext uri="{FF2B5EF4-FFF2-40B4-BE49-F238E27FC236}">
                <a16:creationId xmlns:a16="http://schemas.microsoft.com/office/drawing/2014/main" id="{EA89F060-43FF-8743-A95A-5DFF099A4C86}"/>
              </a:ext>
            </a:extLst>
          </p:cNvPr>
          <p:cNvSpPr>
            <a:spLocks noGrp="1"/>
          </p:cNvSpPr>
          <p:nvPr>
            <p:ph type="body" sz="quarter" idx="13"/>
          </p:nvPr>
        </p:nvSpPr>
        <p:spPr>
          <a:xfrm>
            <a:off x="115136" y="894229"/>
            <a:ext cx="7988958" cy="3794311"/>
          </a:xfrm>
        </p:spPr>
        <p:txBody>
          <a:bodyPr>
            <a:normAutofit/>
          </a:bodyPr>
          <a:lstStyle/>
          <a:p>
            <a:r>
              <a:rPr lang="en-US" sz="2000" dirty="0">
                <a:latin typeface="+mn-lt"/>
              </a:rPr>
              <a:t>Notable statistics from respondents:</a:t>
            </a:r>
          </a:p>
          <a:p>
            <a:pPr marL="285750" indent="-285750">
              <a:buFont typeface="Arial" panose="020B0604020202020204" pitchFamily="34" charset="0"/>
              <a:buChar char="•"/>
            </a:pPr>
            <a:r>
              <a:rPr lang="en-US" sz="2000" dirty="0">
                <a:latin typeface="+mn-lt"/>
              </a:rPr>
              <a:t>40% have </a:t>
            </a:r>
            <a:r>
              <a:rPr lang="en-US" sz="2000" b="1" dirty="0">
                <a:latin typeface="+mn-lt"/>
              </a:rPr>
              <a:t>personally experienced</a:t>
            </a:r>
            <a:r>
              <a:rPr lang="en-US" sz="2000" dirty="0">
                <a:latin typeface="+mn-lt"/>
              </a:rPr>
              <a:t> Long Covid symptoms </a:t>
            </a:r>
          </a:p>
          <a:p>
            <a:pPr marL="285750" indent="-285750">
              <a:buFont typeface="Arial" panose="020B0604020202020204" pitchFamily="34" charset="0"/>
              <a:buChar char="•"/>
            </a:pPr>
            <a:r>
              <a:rPr lang="en-US" sz="2000" dirty="0">
                <a:latin typeface="+mn-lt"/>
              </a:rPr>
              <a:t>60% </a:t>
            </a:r>
            <a:r>
              <a:rPr lang="en-US" sz="2000" b="1" dirty="0">
                <a:latin typeface="+mn-lt"/>
              </a:rPr>
              <a:t>know someone </a:t>
            </a:r>
            <a:r>
              <a:rPr lang="en-US" sz="2000" dirty="0">
                <a:latin typeface="+mn-lt"/>
              </a:rPr>
              <a:t>who experienced Long Covid symptoms </a:t>
            </a:r>
          </a:p>
          <a:p>
            <a:pPr marL="285750" indent="-285750">
              <a:buFont typeface="Arial" panose="020B0604020202020204" pitchFamily="34" charset="0"/>
              <a:buChar char="•"/>
            </a:pPr>
            <a:r>
              <a:rPr lang="en-US" sz="2000" dirty="0">
                <a:latin typeface="+mn-lt"/>
              </a:rPr>
              <a:t>50% of respondents said they have a ”good understanding” of what a Covid long-hauler is</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70% of people think a webpage with Long Covid information and local/online resources would be helpful and would personally visit it</a:t>
            </a:r>
          </a:p>
          <a:p>
            <a:pPr marL="285750" indent="-285750">
              <a:buFont typeface="Arial" panose="020B0604020202020204" pitchFamily="34" charset="0"/>
              <a:buChar char="•"/>
            </a:pPr>
            <a:endParaRPr lang="en-US" sz="1600" dirty="0">
              <a:latin typeface="+mn-lt"/>
            </a:endParaRPr>
          </a:p>
          <a:p>
            <a:endParaRPr lang="en-US" sz="1600" dirty="0">
              <a:latin typeface="+mn-lt"/>
            </a:endParaRPr>
          </a:p>
          <a:p>
            <a:endParaRPr lang="en-US" sz="1600" dirty="0">
              <a:latin typeface="+mn-lt"/>
            </a:endParaRPr>
          </a:p>
        </p:txBody>
      </p:sp>
      <p:pic>
        <p:nvPicPr>
          <p:cNvPr id="4" name="Picture 2">
            <a:extLst>
              <a:ext uri="{FF2B5EF4-FFF2-40B4-BE49-F238E27FC236}">
                <a16:creationId xmlns:a16="http://schemas.microsoft.com/office/drawing/2014/main" id="{0FF4358A-0E69-6C46-A24A-E992B9C53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565" y="59412"/>
            <a:ext cx="2429435" cy="6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4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8ADF-4572-6641-8B24-793531106D16}"/>
              </a:ext>
            </a:extLst>
          </p:cNvPr>
          <p:cNvSpPr>
            <a:spLocks noGrp="1"/>
          </p:cNvSpPr>
          <p:nvPr>
            <p:ph type="title"/>
          </p:nvPr>
        </p:nvSpPr>
        <p:spPr/>
        <p:txBody>
          <a:bodyPr>
            <a:noAutofit/>
          </a:bodyPr>
          <a:lstStyle/>
          <a:p>
            <a:r>
              <a:rPr lang="en-US" dirty="0"/>
              <a:t>Next Steps</a:t>
            </a:r>
          </a:p>
        </p:txBody>
      </p:sp>
      <p:sp>
        <p:nvSpPr>
          <p:cNvPr id="3" name="Text Placeholder 2">
            <a:extLst>
              <a:ext uri="{FF2B5EF4-FFF2-40B4-BE49-F238E27FC236}">
                <a16:creationId xmlns:a16="http://schemas.microsoft.com/office/drawing/2014/main" id="{38B4ABD3-24F2-1948-AF02-4566EAA91868}"/>
              </a:ext>
            </a:extLst>
          </p:cNvPr>
          <p:cNvSpPr>
            <a:spLocks noGrp="1"/>
          </p:cNvSpPr>
          <p:nvPr>
            <p:ph type="body" sz="quarter" idx="13"/>
          </p:nvPr>
        </p:nvSpPr>
        <p:spPr>
          <a:xfrm>
            <a:off x="115888" y="724652"/>
            <a:ext cx="7853736" cy="3569442"/>
          </a:xfrm>
        </p:spPr>
        <p:txBody>
          <a:bodyPr>
            <a:normAutofit lnSpcReduction="10000"/>
          </a:bodyPr>
          <a:lstStyle/>
          <a:p>
            <a:endParaRPr lang="en-US" sz="2000" dirty="0">
              <a:latin typeface="+mn-lt"/>
            </a:endParaRPr>
          </a:p>
          <a:p>
            <a:r>
              <a:rPr lang="en-US" sz="2000" dirty="0">
                <a:latin typeface="+mn-lt"/>
              </a:rPr>
              <a:t>Based on responses, Breathe California decided to conduct a thorough review of available resources and post easily accessible links on the Breathe California web page. Due to </a:t>
            </a:r>
            <a:r>
              <a:rPr lang="en-US" sz="2000" b="1" dirty="0">
                <a:latin typeface="+mn-lt"/>
              </a:rPr>
              <a:t>decreased interest </a:t>
            </a:r>
            <a:r>
              <a:rPr lang="en-US" sz="2000" dirty="0">
                <a:latin typeface="+mn-lt"/>
              </a:rPr>
              <a:t>for a live webinar, we posted a collection of videos that individuals can watch on their own time. These videos discuss Long Covid basics, breathing exercises, how to boost your immune system, and other topics from medical and public health professionals</a:t>
            </a:r>
          </a:p>
          <a:p>
            <a:endParaRPr lang="en-US" sz="2000" dirty="0">
              <a:latin typeface="+mn-lt"/>
            </a:endParaRPr>
          </a:p>
          <a:p>
            <a:r>
              <a:rPr lang="en-US" sz="2000" dirty="0">
                <a:latin typeface="+mn-lt"/>
              </a:rPr>
              <a:t>Link to Breathe California Long Covid website: </a:t>
            </a:r>
          </a:p>
          <a:p>
            <a:r>
              <a:rPr lang="en-US" sz="1400" dirty="0">
                <a:latin typeface="+mn-lt"/>
                <a:hlinkClick r:id="rId2"/>
              </a:rPr>
              <a:t>https://www.lungsrus.org/long-haul-covid-19/</a:t>
            </a:r>
            <a:endParaRPr lang="en-US" sz="1400" dirty="0">
              <a:latin typeface="+mn-lt"/>
            </a:endParaRPr>
          </a:p>
        </p:txBody>
      </p:sp>
      <p:pic>
        <p:nvPicPr>
          <p:cNvPr id="4" name="Picture 2">
            <a:extLst>
              <a:ext uri="{FF2B5EF4-FFF2-40B4-BE49-F238E27FC236}">
                <a16:creationId xmlns:a16="http://schemas.microsoft.com/office/drawing/2014/main" id="{BF6B17C6-9083-C143-9935-91DE5B23B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565" y="59412"/>
            <a:ext cx="2429435" cy="6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07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7D3C-7169-A94B-8E72-DF8B5571C3A5}"/>
              </a:ext>
            </a:extLst>
          </p:cNvPr>
          <p:cNvSpPr>
            <a:spLocks noGrp="1"/>
          </p:cNvSpPr>
          <p:nvPr>
            <p:ph type="title"/>
          </p:nvPr>
        </p:nvSpPr>
        <p:spPr/>
        <p:txBody>
          <a:bodyPr>
            <a:normAutofit fontScale="90000"/>
          </a:bodyPr>
          <a:lstStyle/>
          <a:p>
            <a:r>
              <a:rPr lang="en-US" dirty="0"/>
              <a:t>Breathe California Long Covid-19 website</a:t>
            </a:r>
          </a:p>
        </p:txBody>
      </p:sp>
      <p:pic>
        <p:nvPicPr>
          <p:cNvPr id="4" name="Picture 3" descr="Graphical user interface, text, application&#10;&#10;Description automatically generated">
            <a:extLst>
              <a:ext uri="{FF2B5EF4-FFF2-40B4-BE49-F238E27FC236}">
                <a16:creationId xmlns:a16="http://schemas.microsoft.com/office/drawing/2014/main" id="{F0416E0C-F1FD-9842-8C58-6EC64C6E8E53}"/>
              </a:ext>
            </a:extLst>
          </p:cNvPr>
          <p:cNvPicPr>
            <a:picLocks noChangeAspect="1"/>
          </p:cNvPicPr>
          <p:nvPr/>
        </p:nvPicPr>
        <p:blipFill>
          <a:blip r:embed="rId2"/>
          <a:stretch>
            <a:fillRect/>
          </a:stretch>
        </p:blipFill>
        <p:spPr>
          <a:xfrm>
            <a:off x="0" y="1614674"/>
            <a:ext cx="4418260" cy="1791909"/>
          </a:xfrm>
          <a:prstGeom prst="rect">
            <a:avLst/>
          </a:prstGeom>
        </p:spPr>
      </p:pic>
      <p:pic>
        <p:nvPicPr>
          <p:cNvPr id="5" name="Picture 4" descr="Graphical user interface, text, application, Word&#10;&#10;Description automatically generated">
            <a:extLst>
              <a:ext uri="{FF2B5EF4-FFF2-40B4-BE49-F238E27FC236}">
                <a16:creationId xmlns:a16="http://schemas.microsoft.com/office/drawing/2014/main" id="{6841AE44-36A9-8C4C-9FDD-4603520BC36B}"/>
              </a:ext>
            </a:extLst>
          </p:cNvPr>
          <p:cNvPicPr>
            <a:picLocks noChangeAspect="1"/>
          </p:cNvPicPr>
          <p:nvPr/>
        </p:nvPicPr>
        <p:blipFill>
          <a:blip r:embed="rId3"/>
          <a:stretch>
            <a:fillRect/>
          </a:stretch>
        </p:blipFill>
        <p:spPr>
          <a:xfrm>
            <a:off x="5039986" y="1217512"/>
            <a:ext cx="4104013" cy="2891004"/>
          </a:xfrm>
          <a:prstGeom prst="rect">
            <a:avLst/>
          </a:prstGeom>
        </p:spPr>
      </p:pic>
      <p:cxnSp>
        <p:nvCxnSpPr>
          <p:cNvPr id="6" name="Straight Arrow Connector 5">
            <a:extLst>
              <a:ext uri="{FF2B5EF4-FFF2-40B4-BE49-F238E27FC236}">
                <a16:creationId xmlns:a16="http://schemas.microsoft.com/office/drawing/2014/main" id="{8D699ADB-4556-7344-9C05-176212ABCDCF}"/>
              </a:ext>
            </a:extLst>
          </p:cNvPr>
          <p:cNvCxnSpPr/>
          <p:nvPr/>
        </p:nvCxnSpPr>
        <p:spPr>
          <a:xfrm>
            <a:off x="4418260" y="2571750"/>
            <a:ext cx="66338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7" name="Picture 2">
            <a:extLst>
              <a:ext uri="{FF2B5EF4-FFF2-40B4-BE49-F238E27FC236}">
                <a16:creationId xmlns:a16="http://schemas.microsoft.com/office/drawing/2014/main" id="{996705AB-0A35-F440-AF2B-8CA25568B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59412"/>
            <a:ext cx="2330824" cy="66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9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1403" y="3773863"/>
            <a:ext cx="4576388" cy="350837"/>
          </a:xfrm>
        </p:spPr>
        <p:txBody>
          <a:bodyPr/>
          <a:lstStyle/>
          <a:p>
            <a:r>
              <a:rPr dirty="0"/>
              <a:t>Date Created: Thursday, June 10, 2021</a:t>
            </a:r>
          </a:p>
        </p:txBody>
      </p:sp>
      <p:sp>
        <p:nvSpPr>
          <p:cNvPr id="5" name="Text Placeholder 4"/>
          <p:cNvSpPr>
            <a:spLocks noGrp="1"/>
          </p:cNvSpPr>
          <p:nvPr>
            <p:ph type="body" sz="quarter" idx="18"/>
          </p:nvPr>
        </p:nvSpPr>
        <p:spPr/>
        <p:txBody>
          <a:bodyPr/>
          <a:lstStyle/>
          <a:p>
            <a:r>
              <a:rPr dirty="0"/>
              <a:t>Complete Responses: 66</a:t>
            </a:r>
          </a:p>
        </p:txBody>
      </p:sp>
      <p:sp>
        <p:nvSpPr>
          <p:cNvPr id="7" name="Text Placeholder 6">
            <a:extLst>
              <a:ext uri="{FF2B5EF4-FFF2-40B4-BE49-F238E27FC236}">
                <a16:creationId xmlns:a16="http://schemas.microsoft.com/office/drawing/2014/main" id="{B96F87E3-85F7-094A-877B-DBFA06CD4B8D}"/>
              </a:ext>
            </a:extLst>
          </p:cNvPr>
          <p:cNvSpPr>
            <a:spLocks noGrp="1"/>
          </p:cNvSpPr>
          <p:nvPr>
            <p:ph type="body" sz="quarter" idx="17"/>
          </p:nvPr>
        </p:nvSpPr>
        <p:spPr>
          <a:xfrm>
            <a:off x="204787" y="295835"/>
            <a:ext cx="8652342" cy="3017407"/>
          </a:xfrm>
        </p:spPr>
        <p:txBody>
          <a:bodyPr/>
          <a:lstStyle/>
          <a:p>
            <a:r>
              <a:rPr lang="en-US" sz="3200" dirty="0">
                <a:solidFill>
                  <a:schemeClr val="tx1"/>
                </a:solidFill>
              </a:rPr>
              <a:t>COVID Long Haulers Needs Assessment Survey </a:t>
            </a:r>
            <a:endParaRPr lang="en-US" sz="3200" b="0" dirty="0">
              <a:solidFill>
                <a:schemeClr val="tx1"/>
              </a:solidFill>
            </a:endParaRPr>
          </a:p>
          <a:p>
            <a:r>
              <a:rPr lang="en-US" sz="2400" b="0" dirty="0">
                <a:solidFill>
                  <a:schemeClr val="tx1"/>
                </a:solidFill>
              </a:rPr>
              <a:t>Online, confidential survey that asked questions about COVID-19 long haulers (individuals facing post COVID-19 symptoms for weeks or months after first contracting the virus). The purpose of this survey was to inform Breathe California whether there is a need in the greater Bay Area to provide specific support services for COVID-19 long haulers.</a:t>
            </a:r>
            <a:endParaRPr lang="en-US" sz="2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Have you or someone you know tested positive for COVID-19?</a:t>
            </a:r>
          </a:p>
        </p:txBody>
      </p:sp>
      <p:sp>
        <p:nvSpPr>
          <p:cNvPr id="3" name="Content Placeholder 2"/>
          <p:cNvSpPr>
            <a:spLocks noGrp="1"/>
          </p:cNvSpPr>
          <p:nvPr>
            <p:ph idx="1"/>
          </p:nvPr>
        </p:nvSpPr>
        <p:spPr/>
        <p:txBody>
          <a:bodyPr/>
          <a:lstStyle/>
          <a:p>
            <a:r>
              <a:t>Answered: 64    Skipped: 2</a:t>
            </a:r>
          </a:p>
        </p:txBody>
      </p:sp>
      <p:pic>
        <p:nvPicPr>
          <p:cNvPr id="4" name="Picture 3" descr="chart6679916040.png"/>
          <p:cNvPicPr>
            <a:picLocks noChangeAspect="1"/>
          </p:cNvPicPr>
          <p:nvPr/>
        </p:nvPicPr>
        <p:blipFill rotWithShape="1">
          <a:blip r:embed="rId2"/>
          <a:srcRect l="12131" b="11146"/>
          <a:stretch/>
        </p:blipFill>
        <p:spPr>
          <a:xfrm>
            <a:off x="115136" y="1052947"/>
            <a:ext cx="5789039" cy="2660904"/>
          </a:xfrm>
          <a:prstGeom prst="rect">
            <a:avLst/>
          </a:prstGeom>
        </p:spPr>
      </p:pic>
      <p:pic>
        <p:nvPicPr>
          <p:cNvPr id="5" name="Picture 4" descr="table6679916040.png">
            <a:extLst>
              <a:ext uri="{FF2B5EF4-FFF2-40B4-BE49-F238E27FC236}">
                <a16:creationId xmlns:a16="http://schemas.microsoft.com/office/drawing/2014/main" id="{5ED0C719-C8D2-7E41-B183-5EE023B5EDF5}"/>
              </a:ext>
            </a:extLst>
          </p:cNvPr>
          <p:cNvPicPr>
            <a:picLocks noChangeAspect="1"/>
          </p:cNvPicPr>
          <p:nvPr/>
        </p:nvPicPr>
        <p:blipFill>
          <a:blip r:embed="rId3"/>
          <a:stretch>
            <a:fillRect/>
          </a:stretch>
        </p:blipFill>
        <p:spPr>
          <a:xfrm>
            <a:off x="210189" y="3675139"/>
            <a:ext cx="5693986" cy="1073613"/>
          </a:xfrm>
          <a:prstGeom prst="rect">
            <a:avLst/>
          </a:prstGeom>
        </p:spPr>
      </p:pic>
      <p:sp>
        <p:nvSpPr>
          <p:cNvPr id="6" name="TextBox 5">
            <a:extLst>
              <a:ext uri="{FF2B5EF4-FFF2-40B4-BE49-F238E27FC236}">
                <a16:creationId xmlns:a16="http://schemas.microsoft.com/office/drawing/2014/main" id="{9A2B6E41-9606-8243-9D4C-B0B6B35007D4}"/>
              </a:ext>
            </a:extLst>
          </p:cNvPr>
          <p:cNvSpPr txBox="1"/>
          <p:nvPr/>
        </p:nvSpPr>
        <p:spPr>
          <a:xfrm>
            <a:off x="6187052" y="891751"/>
            <a:ext cx="2841812" cy="2308324"/>
          </a:xfrm>
          <a:prstGeom prst="rect">
            <a:avLst/>
          </a:prstGeom>
          <a:noFill/>
        </p:spPr>
        <p:txBody>
          <a:bodyPr wrap="square" rtlCol="0">
            <a:spAutoFit/>
          </a:bodyPr>
          <a:lstStyle/>
          <a:p>
            <a:r>
              <a:rPr lang="en-US" sz="2400" dirty="0"/>
              <a:t>A large </a:t>
            </a:r>
            <a:r>
              <a:rPr lang="en-US" sz="2400" b="1" dirty="0"/>
              <a:t>majority of people (72%)</a:t>
            </a:r>
            <a:r>
              <a:rPr lang="en-US" sz="2400" dirty="0"/>
              <a:t> have </a:t>
            </a:r>
            <a:r>
              <a:rPr lang="en-US" sz="2400" b="1" dirty="0"/>
              <a:t>tested positive for Covid-19 </a:t>
            </a:r>
            <a:r>
              <a:rPr lang="en-US" sz="2400" dirty="0"/>
              <a:t>or know someone who has tested positive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Do you have a good understanding of what a COVID long-hauler is?</a:t>
            </a:r>
          </a:p>
        </p:txBody>
      </p:sp>
      <p:sp>
        <p:nvSpPr>
          <p:cNvPr id="3" name="Content Placeholder 2"/>
          <p:cNvSpPr>
            <a:spLocks noGrp="1"/>
          </p:cNvSpPr>
          <p:nvPr>
            <p:ph idx="1"/>
          </p:nvPr>
        </p:nvSpPr>
        <p:spPr/>
        <p:txBody>
          <a:bodyPr/>
          <a:lstStyle/>
          <a:p>
            <a:r>
              <a:t>Answered: 65    Skipped: 1</a:t>
            </a:r>
          </a:p>
        </p:txBody>
      </p:sp>
      <p:pic>
        <p:nvPicPr>
          <p:cNvPr id="4" name="Picture 3" descr="chart6679939030.png"/>
          <p:cNvPicPr>
            <a:picLocks noChangeAspect="1"/>
          </p:cNvPicPr>
          <p:nvPr/>
        </p:nvPicPr>
        <p:blipFill>
          <a:blip r:embed="rId2"/>
          <a:stretch>
            <a:fillRect/>
          </a:stretch>
        </p:blipFill>
        <p:spPr>
          <a:xfrm>
            <a:off x="11761" y="1241106"/>
            <a:ext cx="5435881" cy="3569013"/>
          </a:xfrm>
          <a:prstGeom prst="rect">
            <a:avLst/>
          </a:prstGeom>
        </p:spPr>
      </p:pic>
      <p:sp>
        <p:nvSpPr>
          <p:cNvPr id="5" name="TextBox 4">
            <a:extLst>
              <a:ext uri="{FF2B5EF4-FFF2-40B4-BE49-F238E27FC236}">
                <a16:creationId xmlns:a16="http://schemas.microsoft.com/office/drawing/2014/main" id="{9ADA7F10-73F5-0145-B344-6BBBFA33F842}"/>
              </a:ext>
            </a:extLst>
          </p:cNvPr>
          <p:cNvSpPr txBox="1"/>
          <p:nvPr/>
        </p:nvSpPr>
        <p:spPr>
          <a:xfrm>
            <a:off x="6920753" y="2268071"/>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F3DFC8E5-55A2-5B4F-A5B4-6D2D513D8739}"/>
              </a:ext>
            </a:extLst>
          </p:cNvPr>
          <p:cNvSpPr txBox="1"/>
          <p:nvPr/>
        </p:nvSpPr>
        <p:spPr>
          <a:xfrm>
            <a:off x="5844988" y="985792"/>
            <a:ext cx="2841812" cy="2677656"/>
          </a:xfrm>
          <a:prstGeom prst="rect">
            <a:avLst/>
          </a:prstGeom>
          <a:noFill/>
        </p:spPr>
        <p:txBody>
          <a:bodyPr wrap="square" rtlCol="0">
            <a:spAutoFit/>
          </a:bodyPr>
          <a:lstStyle/>
          <a:p>
            <a:r>
              <a:rPr lang="en-US" sz="2400" dirty="0"/>
              <a:t>Although Long Covid is a confusing topic, </a:t>
            </a:r>
            <a:r>
              <a:rPr lang="en-US" sz="2400" b="1" dirty="0"/>
              <a:t>50% of respondents </a:t>
            </a:r>
            <a:r>
              <a:rPr lang="en-US" sz="2400" dirty="0"/>
              <a:t>said that they had a good understanding of what a COVID long-hauler is.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00C4-5F44-A043-9465-496FF0B6ED0C}"/>
              </a:ext>
            </a:extLst>
          </p:cNvPr>
          <p:cNvSpPr>
            <a:spLocks noGrp="1"/>
          </p:cNvSpPr>
          <p:nvPr>
            <p:ph type="title"/>
          </p:nvPr>
        </p:nvSpPr>
        <p:spPr>
          <a:xfrm>
            <a:off x="115888" y="208760"/>
            <a:ext cx="5872536" cy="546848"/>
          </a:xfrm>
        </p:spPr>
        <p:txBody>
          <a:bodyPr>
            <a:normAutofit fontScale="90000"/>
          </a:bodyPr>
          <a:lstStyle/>
          <a:p>
            <a:r>
              <a:rPr lang="en-US" sz="2800" dirty="0"/>
              <a:t>Provided description of Long Covid </a:t>
            </a:r>
          </a:p>
        </p:txBody>
      </p:sp>
      <p:sp>
        <p:nvSpPr>
          <p:cNvPr id="3" name="Text Placeholder 2">
            <a:extLst>
              <a:ext uri="{FF2B5EF4-FFF2-40B4-BE49-F238E27FC236}">
                <a16:creationId xmlns:a16="http://schemas.microsoft.com/office/drawing/2014/main" id="{0D77A124-749D-7646-A9CC-2AB137A2F19D}"/>
              </a:ext>
            </a:extLst>
          </p:cNvPr>
          <p:cNvSpPr>
            <a:spLocks noGrp="1"/>
          </p:cNvSpPr>
          <p:nvPr>
            <p:ph type="body" sz="quarter" idx="13"/>
          </p:nvPr>
        </p:nvSpPr>
        <p:spPr>
          <a:xfrm>
            <a:off x="286217" y="1216959"/>
            <a:ext cx="8418512" cy="3265394"/>
          </a:xfrm>
        </p:spPr>
        <p:txBody>
          <a:bodyPr>
            <a:normAutofit/>
          </a:bodyPr>
          <a:lstStyle/>
          <a:p>
            <a:r>
              <a:rPr lang="en-US" sz="1400" dirty="0"/>
              <a:t>A </a:t>
            </a:r>
            <a:r>
              <a:rPr lang="en-US" sz="1400" b="1" dirty="0"/>
              <a:t>COVID-19 long hauler</a:t>
            </a:r>
            <a:r>
              <a:rPr lang="en-US" sz="1400" dirty="0"/>
              <a:t> is a person who has </a:t>
            </a:r>
            <a:r>
              <a:rPr lang="en-US" sz="1400" b="1" dirty="0"/>
              <a:t>not fully recovered</a:t>
            </a:r>
            <a:r>
              <a:rPr lang="en-US" sz="1400" dirty="0"/>
              <a:t> from COVID-19 for weeks or even months after the onset of symptoms. Mild or moderate COVID-19 lasts about two weeks but COVID long haulers experience </a:t>
            </a:r>
            <a:r>
              <a:rPr lang="en-US" sz="1400" b="1" dirty="0"/>
              <a:t>lingering health problems</a:t>
            </a:r>
            <a:r>
              <a:rPr lang="en-US" sz="1400" dirty="0"/>
              <a:t> even when they have recovered from the acute phase of the illness. </a:t>
            </a:r>
            <a:br>
              <a:rPr lang="en-US" sz="1400" dirty="0"/>
            </a:br>
            <a:br>
              <a:rPr lang="en-US" sz="1400" dirty="0"/>
            </a:br>
            <a:r>
              <a:rPr lang="en-US" sz="1400" dirty="0"/>
              <a:t>This may also be referred to as </a:t>
            </a:r>
            <a:r>
              <a:rPr lang="en-US" sz="1400" u="sng" dirty="0"/>
              <a:t>Post-COVID Syndrome</a:t>
            </a:r>
            <a:r>
              <a:rPr lang="en-US" sz="1400" dirty="0"/>
              <a:t>, </a:t>
            </a:r>
            <a:r>
              <a:rPr lang="en-US" sz="1400" u="sng" dirty="0"/>
              <a:t>Long-term COVID</a:t>
            </a:r>
            <a:r>
              <a:rPr lang="en-US" sz="1400" dirty="0"/>
              <a:t>, and </a:t>
            </a:r>
            <a:r>
              <a:rPr lang="en-US" sz="1400" u="sng" dirty="0"/>
              <a:t>Post-acute sequelae of SARS-CoV-2</a:t>
            </a:r>
            <a:r>
              <a:rPr lang="en-US" sz="1400" dirty="0"/>
              <a:t>.</a:t>
            </a:r>
            <a:br>
              <a:rPr lang="en-US" sz="1400" dirty="0"/>
            </a:br>
            <a:br>
              <a:rPr lang="en-US" sz="1400" dirty="0"/>
            </a:br>
            <a:r>
              <a:rPr lang="en-US" sz="1400" dirty="0">
                <a:solidFill>
                  <a:srgbClr val="C00000"/>
                </a:solidFill>
              </a:rPr>
              <a:t>Long hauler symptoms can include:</a:t>
            </a:r>
            <a:br>
              <a:rPr lang="en-US" sz="1400" dirty="0"/>
            </a:br>
            <a:r>
              <a:rPr lang="en-US" sz="1400" dirty="0"/>
              <a:t>Most Common - fatigue, headache, shortness of breath, cough, joint pain and chest pain</a:t>
            </a:r>
            <a:br>
              <a:rPr lang="en-US" sz="1400" dirty="0"/>
            </a:br>
            <a:r>
              <a:rPr lang="en-US" sz="1400" dirty="0"/>
              <a:t>Less Common - cognitive problems, difficulty concentrating, depression, muscle pain, rapid heartbeat</a:t>
            </a:r>
          </a:p>
        </p:txBody>
      </p:sp>
      <p:pic>
        <p:nvPicPr>
          <p:cNvPr id="4" name="Picture 2">
            <a:extLst>
              <a:ext uri="{FF2B5EF4-FFF2-40B4-BE49-F238E27FC236}">
                <a16:creationId xmlns:a16="http://schemas.microsoft.com/office/drawing/2014/main" id="{51777539-3405-4545-8FFA-A1277E9D7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565" y="59412"/>
            <a:ext cx="2429435" cy="6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1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Q3: After reading the above description, have you experienced these COVID-19 long hauler symptoms?</a:t>
            </a:r>
          </a:p>
        </p:txBody>
      </p:sp>
      <p:sp>
        <p:nvSpPr>
          <p:cNvPr id="3" name="Content Placeholder 2"/>
          <p:cNvSpPr>
            <a:spLocks noGrp="1"/>
          </p:cNvSpPr>
          <p:nvPr>
            <p:ph idx="1"/>
          </p:nvPr>
        </p:nvSpPr>
        <p:spPr>
          <a:xfrm>
            <a:off x="430306" y="736649"/>
            <a:ext cx="5017336" cy="249144"/>
          </a:xfrm>
        </p:spPr>
        <p:txBody>
          <a:bodyPr/>
          <a:lstStyle/>
          <a:p>
            <a:r>
              <a:t>Answered: 66    Skipped: 0</a:t>
            </a:r>
          </a:p>
        </p:txBody>
      </p:sp>
      <p:pic>
        <p:nvPicPr>
          <p:cNvPr id="4" name="Picture 3" descr="chart6679997340.png"/>
          <p:cNvPicPr>
            <a:picLocks noChangeAspect="1"/>
          </p:cNvPicPr>
          <p:nvPr/>
        </p:nvPicPr>
        <p:blipFill>
          <a:blip r:embed="rId2"/>
          <a:stretch>
            <a:fillRect/>
          </a:stretch>
        </p:blipFill>
        <p:spPr>
          <a:xfrm>
            <a:off x="244907" y="786084"/>
            <a:ext cx="5639219" cy="2943027"/>
          </a:xfrm>
          <a:prstGeom prst="rect">
            <a:avLst/>
          </a:prstGeom>
        </p:spPr>
      </p:pic>
      <p:pic>
        <p:nvPicPr>
          <p:cNvPr id="5" name="Picture 4" descr="table6679997340.png">
            <a:extLst>
              <a:ext uri="{FF2B5EF4-FFF2-40B4-BE49-F238E27FC236}">
                <a16:creationId xmlns:a16="http://schemas.microsoft.com/office/drawing/2014/main" id="{187423C8-06B7-9A4D-8960-A6DF29786224}"/>
              </a:ext>
            </a:extLst>
          </p:cNvPr>
          <p:cNvPicPr>
            <a:picLocks noChangeAspect="1"/>
          </p:cNvPicPr>
          <p:nvPr/>
        </p:nvPicPr>
        <p:blipFill>
          <a:blip r:embed="rId3"/>
          <a:stretch>
            <a:fillRect/>
          </a:stretch>
        </p:blipFill>
        <p:spPr>
          <a:xfrm>
            <a:off x="1410275" y="3529401"/>
            <a:ext cx="4413997" cy="1181525"/>
          </a:xfrm>
          <a:prstGeom prst="rect">
            <a:avLst/>
          </a:prstGeom>
        </p:spPr>
      </p:pic>
      <p:sp>
        <p:nvSpPr>
          <p:cNvPr id="6" name="TextBox 5">
            <a:extLst>
              <a:ext uri="{FF2B5EF4-FFF2-40B4-BE49-F238E27FC236}">
                <a16:creationId xmlns:a16="http://schemas.microsoft.com/office/drawing/2014/main" id="{12D8685F-E4A5-F747-83B1-EFC6FF54A225}"/>
              </a:ext>
            </a:extLst>
          </p:cNvPr>
          <p:cNvSpPr txBox="1"/>
          <p:nvPr/>
        </p:nvSpPr>
        <p:spPr>
          <a:xfrm>
            <a:off x="6415869" y="985793"/>
            <a:ext cx="2483224" cy="3416320"/>
          </a:xfrm>
          <a:prstGeom prst="rect">
            <a:avLst/>
          </a:prstGeom>
          <a:noFill/>
        </p:spPr>
        <p:txBody>
          <a:bodyPr wrap="square" rtlCol="0">
            <a:spAutoFit/>
          </a:bodyPr>
          <a:lstStyle/>
          <a:p>
            <a:r>
              <a:rPr lang="en-US" sz="2400" b="1" dirty="0"/>
              <a:t>40% of respondents have experienced Long Hauler symptoms </a:t>
            </a:r>
            <a:r>
              <a:rPr lang="en-US" sz="2400" dirty="0"/>
              <a:t>while 60% have not experienced symptoms or did not test positive for COVID-19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Did someone you know experience these COVID-19 long hauler symptoms?</a:t>
            </a:r>
          </a:p>
        </p:txBody>
      </p:sp>
      <p:sp>
        <p:nvSpPr>
          <p:cNvPr id="3" name="Content Placeholder 2"/>
          <p:cNvSpPr>
            <a:spLocks noGrp="1"/>
          </p:cNvSpPr>
          <p:nvPr>
            <p:ph idx="1"/>
          </p:nvPr>
        </p:nvSpPr>
        <p:spPr/>
        <p:txBody>
          <a:bodyPr/>
          <a:lstStyle/>
          <a:p>
            <a:r>
              <a:t>Answered: 66    Skipped: 0</a:t>
            </a:r>
          </a:p>
        </p:txBody>
      </p:sp>
      <p:pic>
        <p:nvPicPr>
          <p:cNvPr id="4" name="Picture 3" descr="chart6680017070.png"/>
          <p:cNvPicPr>
            <a:picLocks noChangeAspect="1"/>
          </p:cNvPicPr>
          <p:nvPr/>
        </p:nvPicPr>
        <p:blipFill rotWithShape="1">
          <a:blip r:embed="rId2"/>
          <a:srcRect l="10933" b="13960"/>
          <a:stretch/>
        </p:blipFill>
        <p:spPr>
          <a:xfrm>
            <a:off x="0" y="1224011"/>
            <a:ext cx="6138685" cy="2695477"/>
          </a:xfrm>
          <a:prstGeom prst="rect">
            <a:avLst/>
          </a:prstGeom>
        </p:spPr>
      </p:pic>
      <p:sp>
        <p:nvSpPr>
          <p:cNvPr id="5" name="TextBox 4">
            <a:extLst>
              <a:ext uri="{FF2B5EF4-FFF2-40B4-BE49-F238E27FC236}">
                <a16:creationId xmlns:a16="http://schemas.microsoft.com/office/drawing/2014/main" id="{43415A93-9CA0-A449-9540-6FFBBB307F16}"/>
              </a:ext>
            </a:extLst>
          </p:cNvPr>
          <p:cNvSpPr txBox="1"/>
          <p:nvPr/>
        </p:nvSpPr>
        <p:spPr>
          <a:xfrm>
            <a:off x="6409764" y="1224011"/>
            <a:ext cx="2483224" cy="2677656"/>
          </a:xfrm>
          <a:prstGeom prst="rect">
            <a:avLst/>
          </a:prstGeom>
          <a:noFill/>
        </p:spPr>
        <p:txBody>
          <a:bodyPr wrap="square" rtlCol="0">
            <a:spAutoFit/>
          </a:bodyPr>
          <a:lstStyle/>
          <a:p>
            <a:r>
              <a:rPr lang="en-US" sz="2400" b="1" dirty="0"/>
              <a:t>51% of respondents </a:t>
            </a:r>
            <a:r>
              <a:rPr lang="en-US" sz="2400" dirty="0"/>
              <a:t>know someone who experienced or is currently facing Long Covid symptoms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6B0A-21CD-764A-A36F-71779092DE1E}"/>
              </a:ext>
            </a:extLst>
          </p:cNvPr>
          <p:cNvSpPr>
            <a:spLocks noGrp="1"/>
          </p:cNvSpPr>
          <p:nvPr>
            <p:ph type="title"/>
          </p:nvPr>
        </p:nvSpPr>
        <p:spPr/>
        <p:txBody>
          <a:bodyPr>
            <a:normAutofit fontScale="90000"/>
          </a:bodyPr>
          <a:lstStyle/>
          <a:p>
            <a:r>
              <a:rPr lang="en-US" dirty="0"/>
              <a:t>Common Concerns from Respondents </a:t>
            </a:r>
          </a:p>
        </p:txBody>
      </p:sp>
      <p:sp>
        <p:nvSpPr>
          <p:cNvPr id="3" name="Text Placeholder 2">
            <a:extLst>
              <a:ext uri="{FF2B5EF4-FFF2-40B4-BE49-F238E27FC236}">
                <a16:creationId xmlns:a16="http://schemas.microsoft.com/office/drawing/2014/main" id="{875BA517-58CC-EB48-BD45-DAF2D63BF662}"/>
              </a:ext>
            </a:extLst>
          </p:cNvPr>
          <p:cNvSpPr>
            <a:spLocks noGrp="1"/>
          </p:cNvSpPr>
          <p:nvPr>
            <p:ph type="body" sz="quarter" idx="13"/>
          </p:nvPr>
        </p:nvSpPr>
        <p:spPr>
          <a:xfrm>
            <a:off x="115887" y="723899"/>
            <a:ext cx="8504411" cy="3864726"/>
          </a:xfrm>
        </p:spPr>
        <p:txBody>
          <a:bodyPr>
            <a:normAutofit/>
          </a:bodyPr>
          <a:lstStyle/>
          <a:p>
            <a:pPr marL="171450" indent="-171450">
              <a:buFont typeface="Arial" panose="020B0604020202020204" pitchFamily="34" charset="0"/>
              <a:buChar char="•"/>
            </a:pPr>
            <a:r>
              <a:rPr lang="en-US" sz="1900" dirty="0">
                <a:latin typeface="+mn-lt"/>
              </a:rPr>
              <a:t>With the so many missed cases in the early stages of the pandemic, many respondents were concerned about finding a </a:t>
            </a:r>
            <a:r>
              <a:rPr lang="en-US" sz="1900" b="1" dirty="0">
                <a:latin typeface="+mn-lt"/>
              </a:rPr>
              <a:t>true diagnosis for new health problems</a:t>
            </a:r>
            <a:r>
              <a:rPr lang="en-US" sz="1900" dirty="0">
                <a:latin typeface="+mn-lt"/>
              </a:rPr>
              <a:t>. </a:t>
            </a:r>
          </a:p>
          <a:p>
            <a:pPr marL="914400" lvl="1" indent="-171450">
              <a:buFont typeface="Arial" panose="020B0604020202020204" pitchFamily="34" charset="0"/>
              <a:buChar char="•"/>
            </a:pPr>
            <a:r>
              <a:rPr lang="en-US" sz="1900" dirty="0"/>
              <a:t>“Although I never had a positive test, I believe I may have had the disease. I am 73 and had previous breathing issues. I now seem to be experiencing constant aching joints and shortness of breath” 	</a:t>
            </a:r>
          </a:p>
          <a:p>
            <a:pPr marL="914400" lvl="1" indent="-171450">
              <a:buFont typeface="Arial" panose="020B0604020202020204" pitchFamily="34" charset="0"/>
              <a:buChar char="•"/>
            </a:pPr>
            <a:r>
              <a:rPr lang="en-US" sz="1900" dirty="0"/>
              <a:t>“I have severe fatigue, muscle fatigue, shortness of breath, chest tightness, and much more” </a:t>
            </a:r>
          </a:p>
          <a:p>
            <a:pPr marL="914400" lvl="1" indent="-171450">
              <a:buFont typeface="Arial" panose="020B0604020202020204" pitchFamily="34" charset="0"/>
              <a:buChar char="•"/>
            </a:pPr>
            <a:r>
              <a:rPr lang="en-US" sz="1900" dirty="0"/>
              <a:t>“Advice for individuals that did not confirm a COVID diagnosis but suspect that they are suffering from this”</a:t>
            </a:r>
          </a:p>
          <a:p>
            <a:pPr marL="914400" lvl="1" indent="-171450">
              <a:buFont typeface="Arial" panose="020B0604020202020204" pitchFamily="34" charset="0"/>
              <a:buChar char="•"/>
            </a:pPr>
            <a:endParaRPr lang="en-US" sz="1900" dirty="0"/>
          </a:p>
          <a:p>
            <a:endParaRPr lang="en-US" sz="1900" dirty="0">
              <a:latin typeface="+mn-lt"/>
            </a:endParaRPr>
          </a:p>
          <a:p>
            <a:endParaRPr lang="en-US" dirty="0"/>
          </a:p>
        </p:txBody>
      </p:sp>
    </p:spTree>
    <p:extLst>
      <p:ext uri="{BB962C8B-B14F-4D97-AF65-F5344CB8AC3E}">
        <p14:creationId xmlns:p14="http://schemas.microsoft.com/office/powerpoint/2010/main" val="375896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576B-4D89-5C46-8060-9ADAA840CDF6}"/>
              </a:ext>
            </a:extLst>
          </p:cNvPr>
          <p:cNvSpPr>
            <a:spLocks noGrp="1"/>
          </p:cNvSpPr>
          <p:nvPr>
            <p:ph type="title"/>
          </p:nvPr>
        </p:nvSpPr>
        <p:spPr/>
        <p:txBody>
          <a:bodyPr>
            <a:normAutofit fontScale="90000"/>
          </a:bodyPr>
          <a:lstStyle/>
          <a:p>
            <a:r>
              <a:rPr lang="en-US" dirty="0"/>
              <a:t>Additional Comments</a:t>
            </a:r>
          </a:p>
        </p:txBody>
      </p:sp>
      <p:sp>
        <p:nvSpPr>
          <p:cNvPr id="3" name="Text Placeholder 2">
            <a:extLst>
              <a:ext uri="{FF2B5EF4-FFF2-40B4-BE49-F238E27FC236}">
                <a16:creationId xmlns:a16="http://schemas.microsoft.com/office/drawing/2014/main" id="{34E0242D-773D-954D-A0BD-43FFCB0A025B}"/>
              </a:ext>
            </a:extLst>
          </p:cNvPr>
          <p:cNvSpPr>
            <a:spLocks noGrp="1"/>
          </p:cNvSpPr>
          <p:nvPr>
            <p:ph type="body" sz="quarter" idx="13"/>
          </p:nvPr>
        </p:nvSpPr>
        <p:spPr>
          <a:xfrm>
            <a:off x="115888" y="723899"/>
            <a:ext cx="8228848" cy="3723409"/>
          </a:xfrm>
        </p:spPr>
        <p:txBody>
          <a:bodyPr/>
          <a:lstStyle/>
          <a:p>
            <a:pPr marL="171450" indent="-171450">
              <a:buFont typeface="Arial" panose="020B0604020202020204" pitchFamily="34" charset="0"/>
              <a:buChar char="•"/>
            </a:pPr>
            <a:r>
              <a:rPr lang="en-US" sz="1900" dirty="0"/>
              <a:t>”Post viral sickness has been around a long time, it's just getting awareness now because it's more prevalent”</a:t>
            </a:r>
          </a:p>
          <a:p>
            <a:endParaRPr lang="en-US" sz="1900" dirty="0"/>
          </a:p>
          <a:p>
            <a:pPr marL="171450" indent="-171450">
              <a:buFont typeface="Arial" panose="020B0604020202020204" pitchFamily="34" charset="0"/>
              <a:buChar char="•"/>
            </a:pPr>
            <a:r>
              <a:rPr lang="en-US" sz="1900" dirty="0"/>
              <a:t>The biggest problem that my loved ones with long-haul covid are experiencing is cognitive difficulty.  Resources for them would need to be very easy to access and understand in order to help”</a:t>
            </a:r>
          </a:p>
          <a:p>
            <a:pPr marL="171450" indent="-171450">
              <a:buFont typeface="Arial" panose="020B0604020202020204" pitchFamily="34" charset="0"/>
              <a:buChar char="•"/>
            </a:pPr>
            <a:endParaRPr lang="en-US" sz="1900" dirty="0"/>
          </a:p>
          <a:p>
            <a:pPr marL="171450" indent="-171450">
              <a:buFont typeface="Arial" panose="020B0604020202020204" pitchFamily="34" charset="0"/>
              <a:buChar char="•"/>
            </a:pPr>
            <a:r>
              <a:rPr lang="en-US" sz="1900" dirty="0"/>
              <a:t>Long </a:t>
            </a:r>
            <a:r>
              <a:rPr lang="en-US" sz="1900" dirty="0" err="1"/>
              <a:t>Covid</a:t>
            </a:r>
            <a:r>
              <a:rPr lang="en-US" sz="1900" dirty="0"/>
              <a:t> can contribute to vaccine hesitancy because people may attribute symptoms to the vaccine</a:t>
            </a:r>
          </a:p>
          <a:p>
            <a:pPr marL="914400" lvl="1" indent="-171450">
              <a:buFont typeface="Arial" panose="020B0604020202020204" pitchFamily="34" charset="0"/>
              <a:buChar char="•"/>
            </a:pPr>
            <a:r>
              <a:rPr lang="en-US" sz="1900" dirty="0"/>
              <a:t>“I had symptoms (joint pain, extreme lethargy) for 4.5 months after getting my second vaccine” </a:t>
            </a:r>
          </a:p>
        </p:txBody>
      </p:sp>
      <p:pic>
        <p:nvPicPr>
          <p:cNvPr id="4" name="Picture 2">
            <a:extLst>
              <a:ext uri="{FF2B5EF4-FFF2-40B4-BE49-F238E27FC236}">
                <a16:creationId xmlns:a16="http://schemas.microsoft.com/office/drawing/2014/main" id="{5AFCD585-5058-5B40-BCF5-B16F16DAB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565" y="59412"/>
            <a:ext cx="2429435" cy="6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01302"/>
      </p:ext>
    </p:extLst>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11898</TotalTime>
  <Words>932</Words>
  <Application>Microsoft Macintosh PowerPoint</Application>
  <PresentationFormat>On-screen Show (16:9)</PresentationFormat>
  <Paragraphs>61</Paragraphs>
  <Slides>16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Helvetica Neue</vt:lpstr>
      <vt:lpstr>SM-template-20140529</vt:lpstr>
      <vt:lpstr>Data slides</vt:lpstr>
      <vt:lpstr>Response Summary</vt:lpstr>
      <vt:lpstr>PowerPoint Presentation</vt:lpstr>
      <vt:lpstr>PowerPoint Presentation</vt:lpstr>
      <vt:lpstr>Q1: Have you or someone you know tested positive for COVID-19?</vt:lpstr>
      <vt:lpstr>Q2: Do you have a good understanding of what a COVID long-hauler is?</vt:lpstr>
      <vt:lpstr>Provided description of Long Covid </vt:lpstr>
      <vt:lpstr>Q3: After reading the above description, have you experienced these COVID-19 long hauler symptoms?</vt:lpstr>
      <vt:lpstr>Q4: Did someone you know experience these COVID-19 long hauler symptoms?</vt:lpstr>
      <vt:lpstr>Common Concerns from Respondents </vt:lpstr>
      <vt:lpstr>Additional Comments</vt:lpstr>
      <vt:lpstr>Q5: Do you think a Breathe California webpage that provides local resources and information related to COVID Long Haulers would be helpful?</vt:lpstr>
      <vt:lpstr>Q6: Would you visit this webpage to learn more about COVID Long Haulers and potential ways to treat long-term symptoms?</vt:lpstr>
      <vt:lpstr>Q7: Do you think this webinar would be helpful for people experiencing COVID long haul symptoms?</vt:lpstr>
      <vt:lpstr>Resource Questions Summary</vt:lpstr>
      <vt:lpstr>Final Findings</vt:lpstr>
      <vt:lpstr>Next Steps</vt:lpstr>
      <vt:lpstr>Breathe California Long Covid-19 website</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Brian Sawyer</cp:lastModifiedBy>
  <cp:revision>51</cp:revision>
  <dcterms:created xsi:type="dcterms:W3CDTF">2014-01-30T23:18:11Z</dcterms:created>
  <dcterms:modified xsi:type="dcterms:W3CDTF">2022-02-14T16:19:27Z</dcterms:modified>
</cp:coreProperties>
</file>